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Arial Narrow"/>
      <p:regular r:id="rId17"/>
      <p:bold r:id="rId18"/>
      <p:italic r:id="rId19"/>
      <p:boldItalic r:id="rId20"/>
    </p:embeddedFont>
    <p:embeddedFont>
      <p:font typeface="Helvetica Neue"/>
      <p:regular r:id="rId21"/>
      <p:bold r:id="rId22"/>
      <p:italic r:id="rId23"/>
      <p:boldItalic r:id="rId24"/>
    </p:embeddedFont>
    <p:embeddedFont>
      <p:font typeface="Helvetica Neue Light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rialNarrow-boldItalic.fntdata"/><Relationship Id="rId22" Type="http://schemas.openxmlformats.org/officeDocument/2006/relationships/font" Target="fonts/HelveticaNeue-bold.fntdata"/><Relationship Id="rId21" Type="http://schemas.openxmlformats.org/officeDocument/2006/relationships/font" Target="fonts/HelveticaNeue-regular.fntdata"/><Relationship Id="rId24" Type="http://schemas.openxmlformats.org/officeDocument/2006/relationships/font" Target="fonts/HelveticaNeue-boldItalic.fntdata"/><Relationship Id="rId23" Type="http://schemas.openxmlformats.org/officeDocument/2006/relationships/font" Target="fonts/HelveticaNeue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HelveticaNeueLight-bold.fntdata"/><Relationship Id="rId25" Type="http://schemas.openxmlformats.org/officeDocument/2006/relationships/font" Target="fonts/HelveticaNeueLight-regular.fntdata"/><Relationship Id="rId28" Type="http://schemas.openxmlformats.org/officeDocument/2006/relationships/font" Target="fonts/HelveticaNeueLight-boldItalic.fntdata"/><Relationship Id="rId27" Type="http://schemas.openxmlformats.org/officeDocument/2006/relationships/font" Target="fonts/HelveticaNeueLight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ArialNarrow-regular.fntdata"/><Relationship Id="rId16" Type="http://schemas.openxmlformats.org/officeDocument/2006/relationships/slide" Target="slides/slide10.xml"/><Relationship Id="rId19" Type="http://schemas.openxmlformats.org/officeDocument/2006/relationships/font" Target="fonts/ArialNarrow-italic.fntdata"/><Relationship Id="rId18" Type="http://schemas.openxmlformats.org/officeDocument/2006/relationships/font" Target="fonts/ArialNarrow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daf045d26_0_1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11daf045d26_0_1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daf045d26_0_2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During the course project Harman</a:t>
            </a:r>
            <a:endParaRPr/>
          </a:p>
        </p:txBody>
      </p:sp>
      <p:sp>
        <p:nvSpPr>
          <p:cNvPr id="218" name="Google Shape;218;g11daf045d26_0_2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1daf045d26_0_1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During the course project Harman</a:t>
            </a:r>
            <a:endParaRPr/>
          </a:p>
        </p:txBody>
      </p:sp>
      <p:sp>
        <p:nvSpPr>
          <p:cNvPr id="110" name="Google Shape;110;g11daf045d26_0_1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daf045d26_0_2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During the course project Harman</a:t>
            </a:r>
            <a:endParaRPr/>
          </a:p>
        </p:txBody>
      </p:sp>
      <p:sp>
        <p:nvSpPr>
          <p:cNvPr id="121" name="Google Shape;121;g11daf045d26_0_2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1daf045d26_0_2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During the course project Harman</a:t>
            </a:r>
            <a:endParaRPr/>
          </a:p>
        </p:txBody>
      </p:sp>
      <p:sp>
        <p:nvSpPr>
          <p:cNvPr id="131" name="Google Shape;131;g11daf045d26_0_2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daf045d26_0_2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During the course project Harman</a:t>
            </a:r>
            <a:endParaRPr/>
          </a:p>
        </p:txBody>
      </p:sp>
      <p:sp>
        <p:nvSpPr>
          <p:cNvPr id="140" name="Google Shape;140;g11daf045d26_0_2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1daf045d26_0_2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During the course project Harman</a:t>
            </a:r>
            <a:endParaRPr/>
          </a:p>
        </p:txBody>
      </p:sp>
      <p:sp>
        <p:nvSpPr>
          <p:cNvPr id="149" name="Google Shape;149;g11daf045d26_0_2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1daf045d26_0_2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During the course project Harman</a:t>
            </a:r>
            <a:endParaRPr/>
          </a:p>
        </p:txBody>
      </p:sp>
      <p:sp>
        <p:nvSpPr>
          <p:cNvPr id="165" name="Google Shape;165;g11daf045d26_0_2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eb7a1bd34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During the course project Harman</a:t>
            </a:r>
            <a:endParaRPr/>
          </a:p>
        </p:txBody>
      </p:sp>
      <p:sp>
        <p:nvSpPr>
          <p:cNvPr id="177" name="Google Shape;177;g11eb7a1bd34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1eb7a1bd34_0_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During the course project Harman</a:t>
            </a:r>
            <a:endParaRPr/>
          </a:p>
        </p:txBody>
      </p:sp>
      <p:sp>
        <p:nvSpPr>
          <p:cNvPr id="202" name="Google Shape;202;g11eb7a1bd34_0_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подзаголовок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1961345" y="-14002"/>
            <a:ext cx="7206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Helvetica Neue Light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4475930" y="4878958"/>
            <a:ext cx="1854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 — по центру" type="tx">
  <p:cSld name="TITLE_AND_BODY">
    <p:bg>
      <p:bgPr>
        <a:solidFill>
          <a:srgbClr val="FFFFFF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idx="12" type="sldNum"/>
          </p:nvPr>
        </p:nvSpPr>
        <p:spPr>
          <a:xfrm>
            <a:off x="4475930" y="4878958"/>
            <a:ext cx="1854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 — вверху">
  <p:cSld name="Заголовок — вверху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idx="12" type="sldNum"/>
          </p:nvPr>
        </p:nvSpPr>
        <p:spPr>
          <a:xfrm>
            <a:off x="4475930" y="4878958"/>
            <a:ext cx="1854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 — горизонтально">
  <p:cSld name="Фото — горизонтально">
    <p:bg>
      <p:bgPr>
        <a:solidFill>
          <a:srgbClr val="FFFF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type="title"/>
          </p:nvPr>
        </p:nvSpPr>
        <p:spPr>
          <a:xfrm>
            <a:off x="1812726" y="3542854"/>
            <a:ext cx="55185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64" name="Google Shape;64;p17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/>
            </a:lvl5pPr>
            <a:lvl6pPr indent="-26035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65" name="Google Shape;65;p17"/>
          <p:cNvSpPr txBox="1"/>
          <p:nvPr>
            <p:ph idx="12" type="sldNum"/>
          </p:nvPr>
        </p:nvSpPr>
        <p:spPr>
          <a:xfrm>
            <a:off x="4475930" y="4875609"/>
            <a:ext cx="1854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 — вертикально">
  <p:cSld name="Фото — вертикально">
    <p:bg>
      <p:bgPr>
        <a:solidFill>
          <a:srgbClr val="FFFFF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69" name="Google Shape;69;p18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/>
            </a:lvl5pPr>
            <a:lvl6pPr indent="-26035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2" type="sldNum"/>
          </p:nvPr>
        </p:nvSpPr>
        <p:spPr>
          <a:xfrm>
            <a:off x="4475930" y="4878958"/>
            <a:ext cx="1854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пункты">
  <p:cSld name="Заголовок и пункты">
    <p:bg>
      <p:bgPr>
        <a:solidFill>
          <a:srgbClr val="FFFFFF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rmAutofit/>
          </a:bodyPr>
          <a:lstStyle>
            <a:lvl1pPr indent="-260350" lvl="0" marL="457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1pPr>
            <a:lvl2pPr indent="-26035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4475930" y="4878958"/>
            <a:ext cx="1854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, пункты и фото">
  <p:cSld name="Заголовок, пункты и фото"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7" name="Google Shape;77;p20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rm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sz="1400"/>
            </a:lvl1pPr>
            <a:lvl2pPr indent="-2984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sz="1400"/>
            </a:lvl2pPr>
            <a:lvl3pPr indent="-2984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sz="1400"/>
            </a:lvl3pPr>
            <a:lvl4pPr indent="-2984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sz="1400"/>
            </a:lvl4pPr>
            <a:lvl5pPr indent="-2984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sz="1400"/>
            </a:lvl5pPr>
            <a:lvl6pPr indent="-26035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4475930" y="4878958"/>
            <a:ext cx="1854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нкты">
  <p:cSld name="Пункты">
    <p:bg>
      <p:bgPr>
        <a:solidFill>
          <a:srgbClr val="FFFFFF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rmAutofit/>
          </a:bodyPr>
          <a:lstStyle>
            <a:lvl1pPr indent="-260350" lvl="0" marL="457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1pPr>
            <a:lvl2pPr indent="-26035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12" type="sldNum"/>
          </p:nvPr>
        </p:nvSpPr>
        <p:spPr>
          <a:xfrm>
            <a:off x="4475930" y="4878958"/>
            <a:ext cx="1854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 — 3 шт.">
  <p:cSld name="Фото — 3 шт."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5" name="Google Shape;85;p22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6" name="Google Shape;86;p22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4475930" y="4878958"/>
            <a:ext cx="1854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">
  <p:cSld name="Цитата">
    <p:bg>
      <p:bgPr>
        <a:solidFill>
          <a:srgbClr val="FFFF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sp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6035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90" name="Google Shape;90;p23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 Light"/>
              <a:buNone/>
              <a:defRPr sz="2000"/>
            </a:lvl1pPr>
            <a:lvl2pPr indent="-26035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4475930" y="4878958"/>
            <a:ext cx="1854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">
  <p:cSld name="Фото">
    <p:bg>
      <p:bgPr>
        <a:solidFill>
          <a:srgbClr val="FFFFF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4475930" y="4878958"/>
            <a:ext cx="1854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">
  <p:cSld name="Пустой">
    <p:bg>
      <p:bgPr>
        <a:solidFill>
          <a:srgbClr val="FFFFFF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idx="12" type="sldNum"/>
          </p:nvPr>
        </p:nvSpPr>
        <p:spPr>
          <a:xfrm>
            <a:off x="4475930" y="4878958"/>
            <a:ext cx="1854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3957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75930" y="4878958"/>
            <a:ext cx="1854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8.gif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hyperlink" Target="https://lafi.github.io/LPN/" TargetMode="External"/><Relationship Id="rId6" Type="http://schemas.openxmlformats.org/officeDocument/2006/relationships/image" Target="../media/image2.png"/><Relationship Id="rId7" Type="http://schemas.openxmlformats.org/officeDocument/2006/relationships/hyperlink" Target="http://cnrpark.it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Google Shape;101;p26"/>
          <p:cNvCxnSpPr/>
          <p:nvPr/>
        </p:nvCxnSpPr>
        <p:spPr>
          <a:xfrm rot="10800000">
            <a:off x="3888879" y="601468"/>
            <a:ext cx="0" cy="104160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02" name="Google Shape;102;p26"/>
          <p:cNvSpPr txBox="1"/>
          <p:nvPr/>
        </p:nvSpPr>
        <p:spPr>
          <a:xfrm>
            <a:off x="2400500" y="1335675"/>
            <a:ext cx="6578400" cy="13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2600"/>
              <a:buFont typeface="Arial Narrow"/>
              <a:buNone/>
            </a:pPr>
            <a:r>
              <a:rPr b="1" lang="ru" sz="2600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Анализ мест на свободной парковке по данным видеонаблюдения</a:t>
            </a:r>
            <a:endParaRPr b="0" i="0" sz="1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3" name="Google Shape;103;p26"/>
          <p:cNvSpPr txBox="1"/>
          <p:nvPr/>
        </p:nvSpPr>
        <p:spPr>
          <a:xfrm>
            <a:off x="3805076" y="3158062"/>
            <a:ext cx="1901400" cy="15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600"/>
              <a:buFont typeface="Arial Narrow"/>
              <a:buNone/>
            </a:pPr>
            <a:r>
              <a:t/>
            </a:r>
            <a:endParaRPr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04" name="Google Shape;104;p26"/>
          <p:cNvSpPr txBox="1"/>
          <p:nvPr/>
        </p:nvSpPr>
        <p:spPr>
          <a:xfrm>
            <a:off x="2668843" y="571606"/>
            <a:ext cx="35412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600"/>
              <a:buFont typeface="Arial Narrow"/>
              <a:buNone/>
            </a:pPr>
            <a:r>
              <a:rPr lang="ru" sz="1600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Факультет информатики, математики и компьютерных наук, “</a:t>
            </a:r>
            <a:r>
              <a:rPr lang="ru" sz="1600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Интеллектуальный анализ данных”</a:t>
            </a:r>
            <a:endParaRPr b="0" i="0" sz="1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5" name="Google Shape;105;p26"/>
          <p:cNvSpPr txBox="1"/>
          <p:nvPr/>
        </p:nvSpPr>
        <p:spPr>
          <a:xfrm>
            <a:off x="3919093" y="4880318"/>
            <a:ext cx="35412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100"/>
              <a:buFont typeface="Arial Narrow"/>
              <a:buNone/>
            </a:pPr>
            <a:r>
              <a:rPr lang="ru" sz="1100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Нижний Новгород, 2022</a:t>
            </a:r>
            <a:endParaRPr sz="1100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descr="Изображение" id="106" name="Google Shape;10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239" y="499027"/>
            <a:ext cx="1026045" cy="99208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6"/>
          <p:cNvSpPr txBox="1"/>
          <p:nvPr/>
        </p:nvSpPr>
        <p:spPr>
          <a:xfrm>
            <a:off x="6830975" y="3158050"/>
            <a:ext cx="1385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Выполнили:</a:t>
            </a:r>
            <a:endParaRPr sz="1600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А. Максимов</a:t>
            </a:r>
            <a:endParaRPr sz="1600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Е. Венедиктов</a:t>
            </a:r>
            <a:endParaRPr sz="1600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Е. Мартиросян</a:t>
            </a:r>
            <a:endParaRPr sz="1600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группа: 21-ИАД</a:t>
            </a:r>
            <a:endParaRPr sz="1600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" name="Google Shape;220;p35"/>
          <p:cNvCxnSpPr/>
          <p:nvPr/>
        </p:nvCxnSpPr>
        <p:spPr>
          <a:xfrm>
            <a:off x="450399" y="830461"/>
            <a:ext cx="8064900" cy="0"/>
          </a:xfrm>
          <a:prstGeom prst="straightConnector1">
            <a:avLst/>
          </a:prstGeom>
          <a:noFill/>
          <a:ln cap="flat" cmpd="sng" w="12700">
            <a:solidFill>
              <a:srgbClr val="253957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21" name="Google Shape;221;p35"/>
          <p:cNvSpPr txBox="1"/>
          <p:nvPr/>
        </p:nvSpPr>
        <p:spPr>
          <a:xfrm>
            <a:off x="988090" y="219815"/>
            <a:ext cx="60276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2600"/>
              <a:buFont typeface="Arial Narrow"/>
              <a:buNone/>
            </a:pPr>
            <a:r>
              <a:rPr b="1" lang="ru" sz="2600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Планируемые результаты</a:t>
            </a:r>
            <a:endParaRPr b="0" i="0" sz="1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2" name="Google Shape;222;p35"/>
          <p:cNvSpPr txBox="1"/>
          <p:nvPr/>
        </p:nvSpPr>
        <p:spPr>
          <a:xfrm>
            <a:off x="4252882" y="348432"/>
            <a:ext cx="42624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900"/>
              <a:buFont typeface="Arial Narrow"/>
              <a:buNone/>
            </a:pPr>
            <a:r>
              <a:rPr lang="ru" sz="900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Факультет информатики, математики и компьютерных наук</a:t>
            </a:r>
            <a:endParaRPr sz="900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descr="Изображение" id="223" name="Google Shape;22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977" y="219817"/>
            <a:ext cx="449842" cy="449842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5"/>
          <p:cNvSpPr txBox="1"/>
          <p:nvPr/>
        </p:nvSpPr>
        <p:spPr>
          <a:xfrm>
            <a:off x="1069400" y="1333775"/>
            <a:ext cx="3676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Mean Average Precision (mAp):</a:t>
            </a:r>
            <a:r>
              <a:rPr lang="ru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ru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70%</a:t>
            </a:r>
            <a:endParaRPr b="1"/>
          </a:p>
        </p:txBody>
      </p:sp>
      <p:sp>
        <p:nvSpPr>
          <p:cNvPr id="225" name="Google Shape;225;p35"/>
          <p:cNvSpPr txBox="1"/>
          <p:nvPr/>
        </p:nvSpPr>
        <p:spPr>
          <a:xfrm>
            <a:off x="1069400" y="16777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Accuracy: </a:t>
            </a:r>
            <a:r>
              <a:rPr b="1" lang="ru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80%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Google Shape;112;p27"/>
          <p:cNvCxnSpPr/>
          <p:nvPr/>
        </p:nvCxnSpPr>
        <p:spPr>
          <a:xfrm>
            <a:off x="450399" y="830461"/>
            <a:ext cx="8064900" cy="0"/>
          </a:xfrm>
          <a:prstGeom prst="straightConnector1">
            <a:avLst/>
          </a:prstGeom>
          <a:noFill/>
          <a:ln cap="flat" cmpd="sng" w="12700">
            <a:solidFill>
              <a:srgbClr val="253957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13" name="Google Shape;113;p27"/>
          <p:cNvSpPr txBox="1"/>
          <p:nvPr/>
        </p:nvSpPr>
        <p:spPr>
          <a:xfrm>
            <a:off x="988090" y="219815"/>
            <a:ext cx="60276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2600"/>
              <a:buFont typeface="Arial Narrow"/>
              <a:buNone/>
            </a:pPr>
            <a:r>
              <a:rPr b="1" lang="ru" sz="2600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Актуальность</a:t>
            </a:r>
            <a:endParaRPr b="0" i="0" sz="1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4" name="Google Shape;114;p27"/>
          <p:cNvSpPr txBox="1"/>
          <p:nvPr/>
        </p:nvSpPr>
        <p:spPr>
          <a:xfrm>
            <a:off x="4252882" y="348432"/>
            <a:ext cx="42624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900"/>
              <a:buFont typeface="Arial Narrow"/>
              <a:buNone/>
            </a:pPr>
            <a:r>
              <a:rPr lang="ru" sz="900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Факультет информатики, математики и компьютерных наук</a:t>
            </a:r>
            <a:endParaRPr sz="900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descr="Изображение" id="115" name="Google Shape;11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977" y="219817"/>
            <a:ext cx="449842" cy="449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1325" y="980225"/>
            <a:ext cx="3863038" cy="254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9513" y="3573475"/>
            <a:ext cx="6240774" cy="149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7"/>
          <p:cNvSpPr/>
          <p:nvPr/>
        </p:nvSpPr>
        <p:spPr>
          <a:xfrm>
            <a:off x="1510625" y="4568725"/>
            <a:ext cx="6359400" cy="44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" name="Google Shape;123;p28"/>
          <p:cNvCxnSpPr/>
          <p:nvPr/>
        </p:nvCxnSpPr>
        <p:spPr>
          <a:xfrm>
            <a:off x="450399" y="830461"/>
            <a:ext cx="8064900" cy="0"/>
          </a:xfrm>
          <a:prstGeom prst="straightConnector1">
            <a:avLst/>
          </a:prstGeom>
          <a:noFill/>
          <a:ln cap="flat" cmpd="sng" w="12700">
            <a:solidFill>
              <a:srgbClr val="253957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24" name="Google Shape;124;p28"/>
          <p:cNvSpPr txBox="1"/>
          <p:nvPr/>
        </p:nvSpPr>
        <p:spPr>
          <a:xfrm>
            <a:off x="988090" y="219815"/>
            <a:ext cx="60276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2600"/>
              <a:buFont typeface="Arial Narrow"/>
              <a:buNone/>
            </a:pPr>
            <a:r>
              <a:rPr b="1" lang="ru" sz="2600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Цели и задачи</a:t>
            </a:r>
            <a:endParaRPr b="0" i="0" sz="1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5" name="Google Shape;125;p28"/>
          <p:cNvSpPr txBox="1"/>
          <p:nvPr/>
        </p:nvSpPr>
        <p:spPr>
          <a:xfrm>
            <a:off x="4252882" y="348432"/>
            <a:ext cx="42624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900"/>
              <a:buFont typeface="Arial Narrow"/>
              <a:buNone/>
            </a:pPr>
            <a:r>
              <a:rPr lang="ru" sz="900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Факультет информатики, математики и компьютерных наук</a:t>
            </a:r>
            <a:endParaRPr sz="900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descr="Изображение" id="126" name="Google Shape;12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977" y="219817"/>
            <a:ext cx="449842" cy="449842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8"/>
          <p:cNvSpPr txBox="1"/>
          <p:nvPr/>
        </p:nvSpPr>
        <p:spPr>
          <a:xfrm>
            <a:off x="450400" y="1119875"/>
            <a:ext cx="7317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Цель проекта</a:t>
            </a:r>
            <a:r>
              <a:rPr lang="ru" sz="1600">
                <a:latin typeface="Helvetica Neue"/>
                <a:ea typeface="Helvetica Neue"/>
                <a:cs typeface="Helvetica Neue"/>
                <a:sym typeface="Helvetica Neue"/>
              </a:rPr>
              <a:t>: разработка веб-сервиса для детектирования свободных мест на парковке.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8" name="Google Shape;128;p28"/>
          <p:cNvSpPr txBox="1"/>
          <p:nvPr/>
        </p:nvSpPr>
        <p:spPr>
          <a:xfrm>
            <a:off x="462650" y="1953800"/>
            <a:ext cx="7078500" cy="24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Задачи</a:t>
            </a:r>
            <a:r>
              <a:rPr lang="ru" sz="1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endParaRPr sz="16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6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Helvetica Neue"/>
              <a:buChar char="●"/>
            </a:pPr>
            <a:r>
              <a:rPr lang="ru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Обучить модели детекторов с помощью разных подходов (в зависимости от датасета) и вычислить метрики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Helvetica Neue"/>
              <a:buChar char="●"/>
            </a:pPr>
            <a:r>
              <a:rPr lang="ru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Провести сравнительный анализ обученных моделей, по метрикам и применимости к прикладной задаче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Helvetica Neue"/>
              <a:buChar char="●"/>
            </a:pPr>
            <a:r>
              <a:rPr lang="ru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Разработать веб-сервис на хостинге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Google Shape;133;p29"/>
          <p:cNvCxnSpPr/>
          <p:nvPr/>
        </p:nvCxnSpPr>
        <p:spPr>
          <a:xfrm>
            <a:off x="450399" y="830461"/>
            <a:ext cx="8064900" cy="0"/>
          </a:xfrm>
          <a:prstGeom prst="straightConnector1">
            <a:avLst/>
          </a:prstGeom>
          <a:noFill/>
          <a:ln cap="flat" cmpd="sng" w="12700">
            <a:solidFill>
              <a:srgbClr val="253957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34" name="Google Shape;134;p29"/>
          <p:cNvSpPr txBox="1"/>
          <p:nvPr/>
        </p:nvSpPr>
        <p:spPr>
          <a:xfrm>
            <a:off x="988090" y="219815"/>
            <a:ext cx="60276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2600"/>
              <a:buFont typeface="Arial Narrow"/>
              <a:buNone/>
            </a:pPr>
            <a:r>
              <a:rPr b="1" lang="ru" sz="2600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Общее описание</a:t>
            </a:r>
            <a:endParaRPr b="0" i="0" sz="1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5" name="Google Shape;135;p29"/>
          <p:cNvSpPr txBox="1"/>
          <p:nvPr/>
        </p:nvSpPr>
        <p:spPr>
          <a:xfrm>
            <a:off x="4252882" y="348432"/>
            <a:ext cx="42624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900"/>
              <a:buFont typeface="Arial Narrow"/>
              <a:buNone/>
            </a:pPr>
            <a:r>
              <a:rPr lang="ru" sz="900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Факультет информатики, математики и компьютерных наук</a:t>
            </a:r>
            <a:endParaRPr sz="900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descr="Изображение" id="136" name="Google Shape;13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977" y="219817"/>
            <a:ext cx="449842" cy="449842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9"/>
          <p:cNvSpPr txBox="1"/>
          <p:nvPr/>
        </p:nvSpPr>
        <p:spPr>
          <a:xfrm>
            <a:off x="459975" y="1251825"/>
            <a:ext cx="73179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Сервис с веб-интерфейсом</a:t>
            </a:r>
            <a:r>
              <a:rPr lang="ru" sz="1900">
                <a:latin typeface="Helvetica Neue"/>
                <a:ea typeface="Helvetica Neue"/>
                <a:cs typeface="Helvetica Neue"/>
                <a:sym typeface="Helvetica Neue"/>
              </a:rPr>
              <a:t>, позволяющий загружать фото/видео (при возможности, </a:t>
            </a:r>
            <a:r>
              <a:rPr lang="ru" sz="1900">
                <a:latin typeface="Helvetica Neue"/>
                <a:ea typeface="Helvetica Neue"/>
                <a:cs typeface="Helvetica Neue"/>
                <a:sym typeface="Helvetica Neue"/>
              </a:rPr>
              <a:t>подключаться</a:t>
            </a:r>
            <a:r>
              <a:rPr lang="ru" sz="1900">
                <a:latin typeface="Helvetica Neue"/>
                <a:ea typeface="Helvetica Neue"/>
                <a:cs typeface="Helvetica Neue"/>
                <a:sym typeface="Helvetica Neue"/>
              </a:rPr>
              <a:t> к реальным камерам видеонаблюдения) для анализа свободных парковочных мест с помощью моделей глубокого обучения.</a:t>
            </a:r>
            <a:endParaRPr sz="1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30"/>
          <p:cNvCxnSpPr/>
          <p:nvPr/>
        </p:nvCxnSpPr>
        <p:spPr>
          <a:xfrm>
            <a:off x="450399" y="830461"/>
            <a:ext cx="8064900" cy="0"/>
          </a:xfrm>
          <a:prstGeom prst="straightConnector1">
            <a:avLst/>
          </a:prstGeom>
          <a:noFill/>
          <a:ln cap="flat" cmpd="sng" w="12700">
            <a:solidFill>
              <a:srgbClr val="253957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43" name="Google Shape;143;p30"/>
          <p:cNvSpPr txBox="1"/>
          <p:nvPr/>
        </p:nvSpPr>
        <p:spPr>
          <a:xfrm>
            <a:off x="988090" y="219815"/>
            <a:ext cx="60276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2600"/>
              <a:buFont typeface="Arial Narrow"/>
              <a:buNone/>
            </a:pPr>
            <a:r>
              <a:rPr b="1" lang="ru" sz="2600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Функции продукта</a:t>
            </a:r>
            <a:endParaRPr b="0" i="0" sz="1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4" name="Google Shape;144;p30"/>
          <p:cNvSpPr txBox="1"/>
          <p:nvPr/>
        </p:nvSpPr>
        <p:spPr>
          <a:xfrm>
            <a:off x="4252882" y="348432"/>
            <a:ext cx="42624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900"/>
              <a:buFont typeface="Arial Narrow"/>
              <a:buNone/>
            </a:pPr>
            <a:r>
              <a:rPr lang="ru" sz="900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Факультет информатики, математики и компьютерных наук</a:t>
            </a:r>
            <a:endParaRPr sz="900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descr="Изображение" id="145" name="Google Shape;14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977" y="219817"/>
            <a:ext cx="449842" cy="449842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0"/>
          <p:cNvSpPr txBox="1"/>
          <p:nvPr/>
        </p:nvSpPr>
        <p:spPr>
          <a:xfrm>
            <a:off x="459975" y="1251825"/>
            <a:ext cx="7317900" cy="3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914400" rtl="0" algn="l">
              <a:lnSpc>
                <a:spcPct val="160000"/>
              </a:lnSpc>
              <a:spcBef>
                <a:spcPts val="1700"/>
              </a:spcBef>
              <a:spcAft>
                <a:spcPts val="0"/>
              </a:spcAft>
              <a:buClr>
                <a:srgbClr val="111111"/>
              </a:buClr>
              <a:buSzPts val="1900"/>
              <a:buFont typeface="Times New Roman"/>
              <a:buChar char="●"/>
            </a:pPr>
            <a:r>
              <a:rPr lang="ru" sz="190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Детектирование парковочных мест</a:t>
            </a:r>
            <a:endParaRPr sz="1900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9144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900"/>
              <a:buFont typeface="Times New Roman"/>
              <a:buChar char="●"/>
            </a:pPr>
            <a:r>
              <a:rPr lang="ru" sz="190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Подсчет свободных и занятых парковочных мест</a:t>
            </a:r>
            <a:endParaRPr sz="1900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9144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900"/>
              <a:buFont typeface="Times New Roman"/>
              <a:buChar char="●"/>
            </a:pPr>
            <a:r>
              <a:rPr lang="ru" sz="190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Возможность загружать фото/видео для анализа наличия парковочных мест</a:t>
            </a:r>
            <a:endParaRPr sz="1900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9144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900"/>
              <a:buFont typeface="Times New Roman"/>
              <a:buChar char="●"/>
            </a:pPr>
            <a:r>
              <a:rPr lang="ru" sz="190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Возможность подключаться к реальным камерам в свободном доступе </a:t>
            </a:r>
            <a:endParaRPr sz="1900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17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31"/>
          <p:cNvCxnSpPr/>
          <p:nvPr/>
        </p:nvCxnSpPr>
        <p:spPr>
          <a:xfrm>
            <a:off x="450399" y="830461"/>
            <a:ext cx="8064900" cy="0"/>
          </a:xfrm>
          <a:prstGeom prst="straightConnector1">
            <a:avLst/>
          </a:prstGeom>
          <a:noFill/>
          <a:ln cap="flat" cmpd="sng" w="12700">
            <a:solidFill>
              <a:srgbClr val="253957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52" name="Google Shape;152;p31"/>
          <p:cNvSpPr txBox="1"/>
          <p:nvPr/>
        </p:nvSpPr>
        <p:spPr>
          <a:xfrm>
            <a:off x="988090" y="219815"/>
            <a:ext cx="60276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2600"/>
              <a:buFont typeface="Arial Narrow"/>
              <a:buNone/>
            </a:pPr>
            <a:r>
              <a:rPr b="1" lang="ru" sz="2600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Требования и ограничения</a:t>
            </a:r>
            <a:endParaRPr b="0" i="0" sz="1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3" name="Google Shape;153;p31"/>
          <p:cNvSpPr txBox="1"/>
          <p:nvPr/>
        </p:nvSpPr>
        <p:spPr>
          <a:xfrm>
            <a:off x="4252882" y="348432"/>
            <a:ext cx="42624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900"/>
              <a:buFont typeface="Arial Narrow"/>
              <a:buNone/>
            </a:pPr>
            <a:r>
              <a:rPr lang="ru" sz="900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Факультет информатики, математики и компьютерных наук</a:t>
            </a:r>
            <a:endParaRPr sz="900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descr="Изображение" id="154" name="Google Shape;15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977" y="219817"/>
            <a:ext cx="449842" cy="449842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1"/>
          <p:cNvSpPr txBox="1"/>
          <p:nvPr/>
        </p:nvSpPr>
        <p:spPr>
          <a:xfrm>
            <a:off x="450400" y="991250"/>
            <a:ext cx="4639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200"/>
              </a:spcBef>
              <a:spcAft>
                <a:spcPts val="1700"/>
              </a:spcAft>
              <a:buNone/>
            </a:pPr>
            <a:r>
              <a:rPr lang="ru" sz="190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Требования к внешним интерфейсам</a:t>
            </a:r>
            <a:endParaRPr sz="1900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" name="Google Shape;156;p31"/>
          <p:cNvSpPr txBox="1"/>
          <p:nvPr/>
        </p:nvSpPr>
        <p:spPr>
          <a:xfrm>
            <a:off x="4797925" y="991250"/>
            <a:ext cx="4639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200"/>
              </a:spcBef>
              <a:spcAft>
                <a:spcPts val="1700"/>
              </a:spcAft>
              <a:buNone/>
            </a:pPr>
            <a:r>
              <a:rPr lang="ru" sz="190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Требования к производительности</a:t>
            </a:r>
            <a:endParaRPr sz="1900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p31"/>
          <p:cNvSpPr txBox="1"/>
          <p:nvPr/>
        </p:nvSpPr>
        <p:spPr>
          <a:xfrm>
            <a:off x="4333925" y="1387175"/>
            <a:ext cx="35856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914400" rtl="0" algn="l">
              <a:lnSpc>
                <a:spcPct val="160000"/>
              </a:lnSpc>
              <a:spcBef>
                <a:spcPts val="170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Times New Roman"/>
              <a:buChar char="●"/>
            </a:pPr>
            <a:r>
              <a:rPr lang="ru" sz="120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Inference моделей, близкий к real-time (&lt;200ms per frame)</a:t>
            </a:r>
            <a:endParaRPr sz="1200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" name="Google Shape;158;p31"/>
          <p:cNvSpPr txBox="1"/>
          <p:nvPr/>
        </p:nvSpPr>
        <p:spPr>
          <a:xfrm>
            <a:off x="0" y="1584825"/>
            <a:ext cx="4200300" cy="14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914400" rtl="0" algn="l">
              <a:lnSpc>
                <a:spcPct val="160000"/>
              </a:lnSpc>
              <a:spcBef>
                <a:spcPts val="1900"/>
              </a:spcBef>
              <a:spcAft>
                <a:spcPts val="0"/>
              </a:spcAft>
              <a:buClr>
                <a:srgbClr val="111111"/>
              </a:buClr>
              <a:buSzPts val="900"/>
              <a:buFont typeface="Times New Roman"/>
              <a:buChar char="●"/>
            </a:pPr>
            <a:r>
              <a:rPr lang="ru" sz="120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Веб-страница, имеющая окно для загрузки фотографий или видео, две кнопки “Загрузить” и “Обработать”. </a:t>
            </a:r>
            <a:endParaRPr sz="1200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9144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900"/>
              <a:buFont typeface="Times New Roman"/>
              <a:buChar char="●"/>
            </a:pPr>
            <a:r>
              <a:rPr lang="ru" sz="120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После обработки, окно с графическими и численными результатами детекции.</a:t>
            </a:r>
            <a:endParaRPr sz="900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31"/>
          <p:cNvSpPr txBox="1"/>
          <p:nvPr/>
        </p:nvSpPr>
        <p:spPr>
          <a:xfrm>
            <a:off x="5089600" y="2984925"/>
            <a:ext cx="2009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200"/>
              </a:spcBef>
              <a:spcAft>
                <a:spcPts val="1700"/>
              </a:spcAft>
              <a:buNone/>
            </a:pPr>
            <a:r>
              <a:rPr lang="ru" sz="190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Ограничения</a:t>
            </a:r>
            <a:endParaRPr sz="1900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" name="Google Shape;160;p31"/>
          <p:cNvSpPr txBox="1"/>
          <p:nvPr/>
        </p:nvSpPr>
        <p:spPr>
          <a:xfrm>
            <a:off x="4333925" y="3360225"/>
            <a:ext cx="3915300" cy="12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914400" rtl="0" algn="l">
              <a:lnSpc>
                <a:spcPct val="160000"/>
              </a:lnSpc>
              <a:spcBef>
                <a:spcPts val="170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Times New Roman"/>
              <a:buChar char="●"/>
            </a:pPr>
            <a:r>
              <a:rPr lang="ru" sz="120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Минимальное разрешение картинок/видеопотока - 512x512 пикселей.</a:t>
            </a:r>
            <a:endParaRPr sz="1200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9144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Times New Roman"/>
              <a:buChar char="●"/>
            </a:pPr>
            <a:r>
              <a:rPr lang="ru" sz="120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Ограничение по размеру файлов</a:t>
            </a:r>
            <a:endParaRPr sz="1200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31"/>
          <p:cNvSpPr txBox="1"/>
          <p:nvPr/>
        </p:nvSpPr>
        <p:spPr>
          <a:xfrm>
            <a:off x="514250" y="2984925"/>
            <a:ext cx="4639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200"/>
              </a:spcBef>
              <a:spcAft>
                <a:spcPts val="1700"/>
              </a:spcAft>
              <a:buNone/>
            </a:pPr>
            <a:r>
              <a:rPr lang="ru" sz="190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Нефункциональные требования</a:t>
            </a:r>
            <a:endParaRPr sz="1900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31"/>
          <p:cNvSpPr txBox="1"/>
          <p:nvPr/>
        </p:nvSpPr>
        <p:spPr>
          <a:xfrm>
            <a:off x="-31875" y="3482325"/>
            <a:ext cx="3915300" cy="12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914400" rtl="0" algn="l">
              <a:lnSpc>
                <a:spcPct val="160000"/>
              </a:lnSpc>
              <a:spcBef>
                <a:spcPts val="170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Times New Roman"/>
              <a:buChar char="●"/>
            </a:pPr>
            <a:r>
              <a:rPr lang="ru" sz="120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Веб-сервис должен быть доступен в любой момент для пользователя при штатных условиях.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Google Shape;167;p32"/>
          <p:cNvCxnSpPr/>
          <p:nvPr/>
        </p:nvCxnSpPr>
        <p:spPr>
          <a:xfrm>
            <a:off x="450399" y="830461"/>
            <a:ext cx="8064900" cy="0"/>
          </a:xfrm>
          <a:prstGeom prst="straightConnector1">
            <a:avLst/>
          </a:prstGeom>
          <a:noFill/>
          <a:ln cap="flat" cmpd="sng" w="12700">
            <a:solidFill>
              <a:srgbClr val="253957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68" name="Google Shape;168;p32"/>
          <p:cNvSpPr txBox="1"/>
          <p:nvPr/>
        </p:nvSpPr>
        <p:spPr>
          <a:xfrm>
            <a:off x="988090" y="219815"/>
            <a:ext cx="60276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2600"/>
              <a:buFont typeface="Arial Narrow"/>
              <a:buNone/>
            </a:pPr>
            <a:r>
              <a:rPr b="1" lang="ru" sz="2600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Планируемые пути решения</a:t>
            </a:r>
            <a:endParaRPr b="0" i="0" sz="1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9" name="Google Shape;169;p32"/>
          <p:cNvSpPr txBox="1"/>
          <p:nvPr/>
        </p:nvSpPr>
        <p:spPr>
          <a:xfrm>
            <a:off x="4252882" y="348432"/>
            <a:ext cx="42624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900"/>
              <a:buFont typeface="Arial Narrow"/>
              <a:buNone/>
            </a:pPr>
            <a:r>
              <a:rPr lang="ru" sz="900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Факультет информатики, математики и компьютерных наук</a:t>
            </a:r>
            <a:endParaRPr sz="900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descr="Изображение" id="170" name="Google Shape;17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977" y="219817"/>
            <a:ext cx="449842" cy="449842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2"/>
          <p:cNvSpPr txBox="1"/>
          <p:nvPr/>
        </p:nvSpPr>
        <p:spPr>
          <a:xfrm>
            <a:off x="909825" y="1119875"/>
            <a:ext cx="3167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60000"/>
              </a:lnSpc>
              <a:spcBef>
                <a:spcPts val="1200"/>
              </a:spcBef>
              <a:spcAft>
                <a:spcPts val="1700"/>
              </a:spcAft>
              <a:buNone/>
            </a:pPr>
            <a:r>
              <a:rPr lang="ru" sz="190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Drone-or-Satellite Approach</a:t>
            </a:r>
            <a:endParaRPr sz="1900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2"/>
          <p:cNvSpPr txBox="1"/>
          <p:nvPr/>
        </p:nvSpPr>
        <p:spPr>
          <a:xfrm>
            <a:off x="4679175" y="1119875"/>
            <a:ext cx="3836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60000"/>
              </a:lnSpc>
              <a:spcBef>
                <a:spcPts val="1200"/>
              </a:spcBef>
              <a:spcAft>
                <a:spcPts val="1700"/>
              </a:spcAft>
              <a:buNone/>
            </a:pPr>
            <a:r>
              <a:rPr lang="ru" sz="190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Security Cameras Approach</a:t>
            </a:r>
            <a:endParaRPr sz="1900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3" name="Google Shape;17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913" y="1796575"/>
            <a:ext cx="3873526" cy="227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1575" y="1796575"/>
            <a:ext cx="3431624" cy="22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9" name="Google Shape;179;p33"/>
          <p:cNvCxnSpPr/>
          <p:nvPr/>
        </p:nvCxnSpPr>
        <p:spPr>
          <a:xfrm>
            <a:off x="450399" y="830461"/>
            <a:ext cx="8064900" cy="0"/>
          </a:xfrm>
          <a:prstGeom prst="straightConnector1">
            <a:avLst/>
          </a:prstGeom>
          <a:noFill/>
          <a:ln cap="flat" cmpd="sng" w="12700">
            <a:solidFill>
              <a:srgbClr val="253957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80" name="Google Shape;180;p33"/>
          <p:cNvSpPr txBox="1"/>
          <p:nvPr/>
        </p:nvSpPr>
        <p:spPr>
          <a:xfrm>
            <a:off x="988090" y="219815"/>
            <a:ext cx="60276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2600"/>
              <a:buFont typeface="Arial Narrow"/>
              <a:buNone/>
            </a:pPr>
            <a:r>
              <a:rPr b="1" lang="ru" sz="2600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Планируемые пути решения</a:t>
            </a:r>
            <a:endParaRPr b="0" i="0" sz="1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1" name="Google Shape;181;p33"/>
          <p:cNvSpPr txBox="1"/>
          <p:nvPr/>
        </p:nvSpPr>
        <p:spPr>
          <a:xfrm>
            <a:off x="4252882" y="348432"/>
            <a:ext cx="42624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900"/>
              <a:buFont typeface="Arial Narrow"/>
              <a:buNone/>
            </a:pPr>
            <a:r>
              <a:rPr lang="ru" sz="900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Факультет информатики, математики и компьютерных наук</a:t>
            </a:r>
            <a:endParaRPr sz="900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descr="Изображение" id="182" name="Google Shape;18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977" y="219817"/>
            <a:ext cx="449842" cy="449842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3"/>
          <p:cNvSpPr txBox="1"/>
          <p:nvPr/>
        </p:nvSpPr>
        <p:spPr>
          <a:xfrm>
            <a:off x="909825" y="1119875"/>
            <a:ext cx="3167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60000"/>
              </a:lnSpc>
              <a:spcBef>
                <a:spcPts val="1200"/>
              </a:spcBef>
              <a:spcAft>
                <a:spcPts val="1700"/>
              </a:spcAft>
              <a:buNone/>
            </a:pPr>
            <a:r>
              <a:rPr lang="ru" sz="190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Drone-or-Satellite Approach</a:t>
            </a:r>
            <a:endParaRPr sz="1900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" name="Google Shape;184;p33"/>
          <p:cNvSpPr txBox="1"/>
          <p:nvPr/>
        </p:nvSpPr>
        <p:spPr>
          <a:xfrm>
            <a:off x="4679175" y="1119875"/>
            <a:ext cx="3836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60000"/>
              </a:lnSpc>
              <a:spcBef>
                <a:spcPts val="1200"/>
              </a:spcBef>
              <a:spcAft>
                <a:spcPts val="1700"/>
              </a:spcAft>
              <a:buNone/>
            </a:pPr>
            <a:r>
              <a:rPr lang="ru" sz="190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Security Cameras Approach</a:t>
            </a:r>
            <a:endParaRPr sz="1900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33"/>
          <p:cNvSpPr/>
          <p:nvPr/>
        </p:nvSpPr>
        <p:spPr>
          <a:xfrm>
            <a:off x="1377975" y="1761150"/>
            <a:ext cx="2019000" cy="52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 Detector</a:t>
            </a:r>
            <a:endParaRPr/>
          </a:p>
        </p:txBody>
      </p:sp>
      <p:sp>
        <p:nvSpPr>
          <p:cNvPr id="186" name="Google Shape;186;p33"/>
          <p:cNvSpPr/>
          <p:nvPr/>
        </p:nvSpPr>
        <p:spPr>
          <a:xfrm>
            <a:off x="1377975" y="2620975"/>
            <a:ext cx="2019000" cy="52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Car/Lot</a:t>
            </a:r>
            <a:r>
              <a:rPr lang="ru"/>
              <a:t> Detector</a:t>
            </a:r>
            <a:endParaRPr/>
          </a:p>
        </p:txBody>
      </p:sp>
      <p:sp>
        <p:nvSpPr>
          <p:cNvPr id="187" name="Google Shape;187;p33"/>
          <p:cNvSpPr/>
          <p:nvPr/>
        </p:nvSpPr>
        <p:spPr>
          <a:xfrm>
            <a:off x="1377975" y="3480800"/>
            <a:ext cx="2019000" cy="52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CNN Binary Classifier (ex. ResNet-50)</a:t>
            </a:r>
            <a:endParaRPr/>
          </a:p>
        </p:txBody>
      </p:sp>
      <p:cxnSp>
        <p:nvCxnSpPr>
          <p:cNvPr id="188" name="Google Shape;188;p33"/>
          <p:cNvCxnSpPr>
            <a:stCxn id="185" idx="2"/>
            <a:endCxn id="186" idx="0"/>
          </p:cNvCxnSpPr>
          <p:nvPr/>
        </p:nvCxnSpPr>
        <p:spPr>
          <a:xfrm>
            <a:off x="2387475" y="2284350"/>
            <a:ext cx="0" cy="33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" name="Google Shape;189;p33"/>
          <p:cNvCxnSpPr>
            <a:stCxn id="186" idx="2"/>
            <a:endCxn id="187" idx="0"/>
          </p:cNvCxnSpPr>
          <p:nvPr/>
        </p:nvCxnSpPr>
        <p:spPr>
          <a:xfrm>
            <a:off x="2387475" y="3144175"/>
            <a:ext cx="0" cy="33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0" name="Google Shape;190;p33"/>
          <p:cNvSpPr/>
          <p:nvPr/>
        </p:nvSpPr>
        <p:spPr>
          <a:xfrm>
            <a:off x="5738025" y="1761150"/>
            <a:ext cx="2019000" cy="52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Car/Lot Detector</a:t>
            </a:r>
            <a:endParaRPr/>
          </a:p>
        </p:txBody>
      </p:sp>
      <p:sp>
        <p:nvSpPr>
          <p:cNvPr id="191" name="Google Shape;191;p33"/>
          <p:cNvSpPr/>
          <p:nvPr/>
        </p:nvSpPr>
        <p:spPr>
          <a:xfrm>
            <a:off x="5738025" y="2620975"/>
            <a:ext cx="2019000" cy="52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CNN Binary Classifier (ex. ResNet-50)</a:t>
            </a:r>
            <a:endParaRPr/>
          </a:p>
        </p:txBody>
      </p:sp>
      <p:cxnSp>
        <p:nvCxnSpPr>
          <p:cNvPr id="192" name="Google Shape;192;p33"/>
          <p:cNvCxnSpPr>
            <a:stCxn id="190" idx="2"/>
            <a:endCxn id="191" idx="0"/>
          </p:cNvCxnSpPr>
          <p:nvPr/>
        </p:nvCxnSpPr>
        <p:spPr>
          <a:xfrm>
            <a:off x="6747525" y="2284350"/>
            <a:ext cx="0" cy="33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" name="Google Shape;193;p33"/>
          <p:cNvSpPr txBox="1"/>
          <p:nvPr/>
        </p:nvSpPr>
        <p:spPr>
          <a:xfrm>
            <a:off x="3911800" y="2122225"/>
            <a:ext cx="1142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Helvetica Neue Light"/>
                <a:ea typeface="Helvetica Neue Light"/>
                <a:cs typeface="Helvetica Neue Light"/>
                <a:sym typeface="Helvetica Neue Light"/>
              </a:rPr>
              <a:t>Yolo (ex. v5)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Helvetica Neue Light"/>
                <a:ea typeface="Helvetica Neue Light"/>
                <a:cs typeface="Helvetica Neue Light"/>
                <a:sym typeface="Helvetica Neue Light"/>
              </a:rPr>
              <a:t>MaskRCNN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4" name="Google Shape;194;p33"/>
          <p:cNvSpPr/>
          <p:nvPr/>
        </p:nvSpPr>
        <p:spPr>
          <a:xfrm>
            <a:off x="3640250" y="2122225"/>
            <a:ext cx="1731600" cy="699900"/>
          </a:xfrm>
          <a:prstGeom prst="brace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5" name="Google Shape;195;p33"/>
          <p:cNvCxnSpPr>
            <a:stCxn id="194" idx="3"/>
            <a:endCxn id="190" idx="1"/>
          </p:cNvCxnSpPr>
          <p:nvPr/>
        </p:nvCxnSpPr>
        <p:spPr>
          <a:xfrm flipH="1" rot="10800000">
            <a:off x="5371850" y="2022775"/>
            <a:ext cx="366300" cy="44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" name="Google Shape;196;p33"/>
          <p:cNvCxnSpPr>
            <a:stCxn id="194" idx="1"/>
            <a:endCxn id="185" idx="3"/>
          </p:cNvCxnSpPr>
          <p:nvPr/>
        </p:nvCxnSpPr>
        <p:spPr>
          <a:xfrm rot="10800000">
            <a:off x="3396950" y="2022775"/>
            <a:ext cx="243300" cy="44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" name="Google Shape;197;p33"/>
          <p:cNvCxnSpPr>
            <a:stCxn id="194" idx="1"/>
            <a:endCxn id="186" idx="3"/>
          </p:cNvCxnSpPr>
          <p:nvPr/>
        </p:nvCxnSpPr>
        <p:spPr>
          <a:xfrm flipH="1">
            <a:off x="3396950" y="2472175"/>
            <a:ext cx="243300" cy="41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8" name="Google Shape;19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2975" y="3407525"/>
            <a:ext cx="2976626" cy="1694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9" name="Google Shape;199;p33"/>
          <p:cNvCxnSpPr>
            <a:stCxn id="185" idx="1"/>
            <a:endCxn id="198" idx="1"/>
          </p:cNvCxnSpPr>
          <p:nvPr/>
        </p:nvCxnSpPr>
        <p:spPr>
          <a:xfrm>
            <a:off x="1377975" y="2022750"/>
            <a:ext cx="3765000" cy="2232000"/>
          </a:xfrm>
          <a:prstGeom prst="bentConnector3">
            <a:avLst>
              <a:gd fmla="val -632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4" name="Google Shape;204;p34"/>
          <p:cNvCxnSpPr/>
          <p:nvPr/>
        </p:nvCxnSpPr>
        <p:spPr>
          <a:xfrm>
            <a:off x="450399" y="830461"/>
            <a:ext cx="8064900" cy="0"/>
          </a:xfrm>
          <a:prstGeom prst="straightConnector1">
            <a:avLst/>
          </a:prstGeom>
          <a:noFill/>
          <a:ln cap="flat" cmpd="sng" w="12700">
            <a:solidFill>
              <a:srgbClr val="253957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05" name="Google Shape;205;p34"/>
          <p:cNvSpPr txBox="1"/>
          <p:nvPr/>
        </p:nvSpPr>
        <p:spPr>
          <a:xfrm>
            <a:off x="988090" y="219815"/>
            <a:ext cx="60276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2600"/>
              <a:buFont typeface="Arial Narrow"/>
              <a:buNone/>
            </a:pPr>
            <a:r>
              <a:rPr b="1" lang="ru" sz="2600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Датасеты</a:t>
            </a:r>
            <a:endParaRPr b="0" i="0" sz="1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6" name="Google Shape;206;p34"/>
          <p:cNvSpPr txBox="1"/>
          <p:nvPr/>
        </p:nvSpPr>
        <p:spPr>
          <a:xfrm>
            <a:off x="4252882" y="348432"/>
            <a:ext cx="42624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900"/>
              <a:buFont typeface="Arial Narrow"/>
              <a:buNone/>
            </a:pPr>
            <a:r>
              <a:rPr lang="ru" sz="900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Факультет информатики, математики и компьютерных наук</a:t>
            </a:r>
            <a:endParaRPr sz="900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descr="Изображение" id="207" name="Google Shape;20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977" y="219817"/>
            <a:ext cx="449842" cy="449842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4"/>
          <p:cNvSpPr txBox="1"/>
          <p:nvPr/>
        </p:nvSpPr>
        <p:spPr>
          <a:xfrm>
            <a:off x="909825" y="1119875"/>
            <a:ext cx="3167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60000"/>
              </a:lnSpc>
              <a:spcBef>
                <a:spcPts val="1200"/>
              </a:spcBef>
              <a:spcAft>
                <a:spcPts val="1700"/>
              </a:spcAft>
              <a:buNone/>
            </a:pPr>
            <a:r>
              <a:rPr lang="ru" sz="190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Drone-or-Satellite Approach</a:t>
            </a:r>
            <a:endParaRPr sz="1900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9" name="Google Shape;209;p34"/>
          <p:cNvSpPr txBox="1"/>
          <p:nvPr/>
        </p:nvSpPr>
        <p:spPr>
          <a:xfrm>
            <a:off x="4679175" y="1119875"/>
            <a:ext cx="3836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60000"/>
              </a:lnSpc>
              <a:spcBef>
                <a:spcPts val="1200"/>
              </a:spcBef>
              <a:spcAft>
                <a:spcPts val="1700"/>
              </a:spcAft>
              <a:buNone/>
            </a:pPr>
            <a:r>
              <a:rPr lang="ru" sz="190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Security Cameras Approach</a:t>
            </a:r>
            <a:endParaRPr sz="1900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0" name="Google Shape;21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3475" y="1672600"/>
            <a:ext cx="4022200" cy="192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4"/>
          <p:cNvSpPr txBox="1"/>
          <p:nvPr/>
        </p:nvSpPr>
        <p:spPr>
          <a:xfrm>
            <a:off x="1320738" y="46911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5"/>
              </a:rPr>
              <a:t>https://lafi.github.io/LPN/</a:t>
            </a:r>
            <a:r>
              <a:rPr lang="ru"/>
              <a:t> </a:t>
            </a:r>
            <a:endParaRPr/>
          </a:p>
        </p:txBody>
      </p:sp>
      <p:pic>
        <p:nvPicPr>
          <p:cNvPr id="212" name="Google Shape;21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3425" y="1529525"/>
            <a:ext cx="3221330" cy="192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4"/>
          <p:cNvSpPr txBox="1"/>
          <p:nvPr/>
        </p:nvSpPr>
        <p:spPr>
          <a:xfrm>
            <a:off x="5202450" y="3671625"/>
            <a:ext cx="3000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CNRPark+EXT</a:t>
            </a:r>
            <a:r>
              <a:rPr lang="ru" sz="10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is a dataset for visual occupancy detection of parking lots of roughly 150,000 labeled images (patches) of vacant and occupied parking spaces, built on a parking lot of 164 parking spaces.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34"/>
          <p:cNvSpPr txBox="1"/>
          <p:nvPr/>
        </p:nvSpPr>
        <p:spPr>
          <a:xfrm>
            <a:off x="735900" y="3671788"/>
            <a:ext cx="3836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The Car Parking Lot Dataset (CARPK) contains nearly 90,000 cars from 4 different parking lots collected by means of drone (PHANTOM 3 PROFESSIONAL). The images are collected with the drone-view at approximate 40 meters height.</a:t>
            </a:r>
            <a:endParaRPr sz="1000"/>
          </a:p>
        </p:txBody>
      </p:sp>
      <p:sp>
        <p:nvSpPr>
          <p:cNvPr id="215" name="Google Shape;215;p34"/>
          <p:cNvSpPr txBox="1"/>
          <p:nvPr/>
        </p:nvSpPr>
        <p:spPr>
          <a:xfrm>
            <a:off x="5367200" y="47016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7"/>
              </a:rPr>
              <a:t>http://cnrpark.it</a:t>
            </a:r>
            <a:r>
              <a:rPr lang="ru"/>
              <a:t>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